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99CCFF"/>
    <a:srgbClr val="1CA08A"/>
    <a:srgbClr val="23A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0" autoAdjust="0"/>
    <p:restoredTop sz="94660"/>
  </p:normalViewPr>
  <p:slideViewPr>
    <p:cSldViewPr>
      <p:cViewPr varScale="1">
        <p:scale>
          <a:sx n="83" d="100"/>
          <a:sy n="83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257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4984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3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9972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8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8300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1783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052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545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81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28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150B9A-6D9D-4F78-B2E0-F5E46CB92D72}" type="datetimeFigureOut">
              <a:rPr lang="en-AU" smtClean="0"/>
              <a:t>12/07/2018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A8535-2813-4257-BC75-FD1FEC1E46F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156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26533" y="0"/>
            <a:ext cx="1917466" cy="11843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415154"/>
            <a:ext cx="9144000" cy="1326214"/>
            <a:chOff x="0" y="4622228"/>
            <a:chExt cx="13313328" cy="17502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626951"/>
              <a:ext cx="4437776" cy="17455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7776" y="4622228"/>
              <a:ext cx="4437776" cy="17455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5552" y="4622228"/>
              <a:ext cx="4437776" cy="174552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007" y="915377"/>
            <a:ext cx="302644" cy="268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7503" y="584145"/>
            <a:ext cx="4067945" cy="1200329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en-AU" sz="72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SFFatBottom" panose="02000603000000000000" pitchFamily="2" charset="0"/>
                <a:ea typeface="FSFFatBottom" panose="02000603000000000000" pitchFamily="2" charset="0"/>
              </a:rPr>
              <a:t>Editing-</a:t>
            </a:r>
            <a:endParaRPr lang="en-AU" sz="720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03848" y="365136"/>
            <a:ext cx="41587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6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This is the stage in </a:t>
            </a:r>
            <a:r>
              <a:rPr lang="en-AU" sz="3600" b="1" dirty="0">
                <a:latin typeface="FoundationRegular" panose="00000400000000000000" pitchFamily="2" charset="0"/>
                <a:ea typeface="FSFFatBottom" panose="02000603000000000000" pitchFamily="2" charset="0"/>
              </a:rPr>
              <a:t>the writing process where </a:t>
            </a:r>
            <a:r>
              <a:rPr lang="en-AU" sz="36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you </a:t>
            </a:r>
            <a:r>
              <a:rPr lang="en-AU" sz="4000" b="1" dirty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fix</a:t>
            </a:r>
            <a:r>
              <a:rPr lang="en-AU" sz="3600" b="1" dirty="0">
                <a:latin typeface="FoundationRegular" panose="00000400000000000000" pitchFamily="2" charset="0"/>
                <a:ea typeface="FSFFatBottom" panose="02000603000000000000" pitchFamily="2" charset="0"/>
              </a:rPr>
              <a:t> up </a:t>
            </a:r>
            <a:r>
              <a:rPr lang="en-AU" sz="36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your mistakes.</a:t>
            </a:r>
            <a:endParaRPr lang="en-AU" sz="3600" b="1" dirty="0"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pic>
        <p:nvPicPr>
          <p:cNvPr id="12" name="Picture 11" descr="Image result for editing poste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9" t="56233" r="41857" b="21002"/>
          <a:stretch/>
        </p:blipFill>
        <p:spPr bwMode="auto">
          <a:xfrm>
            <a:off x="2321952" y="2642839"/>
            <a:ext cx="5076564" cy="2464419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16229" y="6610872"/>
            <a:ext cx="6798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latin typeface="Rochester" panose="02000504000000020002" pitchFamily="2" charset="0"/>
              </a:rPr>
              <a:t>Created by Leanne Williamson, adapted from Steph Westwood’s work </a:t>
            </a:r>
            <a:r>
              <a:rPr lang="en-AU" sz="1400" dirty="0">
                <a:latin typeface="Rochester" panose="02000504000000020002" pitchFamily="2" charset="0"/>
              </a:rPr>
              <a:t>2017</a:t>
            </a:r>
          </a:p>
        </p:txBody>
      </p:sp>
      <p:pic>
        <p:nvPicPr>
          <p:cNvPr id="14" name="Picture 13" descr="Image result for blue bird clipart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0" b="17250"/>
          <a:stretch/>
        </p:blipFill>
        <p:spPr bwMode="auto">
          <a:xfrm>
            <a:off x="7355906" y="633595"/>
            <a:ext cx="410210" cy="361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3840" y="2866936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26533" y="0"/>
            <a:ext cx="1917466" cy="11843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415154"/>
            <a:ext cx="9144000" cy="1326214"/>
            <a:chOff x="0" y="4622228"/>
            <a:chExt cx="13313328" cy="17502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626951"/>
              <a:ext cx="4437776" cy="17455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7776" y="4622228"/>
              <a:ext cx="4437776" cy="17455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5552" y="4622228"/>
              <a:ext cx="4437776" cy="1745524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98442" y="496996"/>
            <a:ext cx="6480721" cy="1015663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en-A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SFFatBottom" panose="02000603000000000000" pitchFamily="2" charset="0"/>
                <a:ea typeface="FSFFatBottom" panose="02000603000000000000" pitchFamily="2" charset="0"/>
              </a:rPr>
              <a:t>Capital letters</a:t>
            </a:r>
            <a:endParaRPr lang="en-A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16221" y="1412776"/>
            <a:ext cx="53285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55000"/>
              <a:buFont typeface="Wingdings" panose="05000000000000000000" pitchFamily="2" charset="2"/>
              <a:buChar char="v"/>
            </a:pPr>
            <a:r>
              <a:rPr lang="en-AU" sz="32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The</a:t>
            </a: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first word </a:t>
            </a:r>
            <a:r>
              <a:rPr lang="en-AU" sz="32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in </a:t>
            </a: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every</a:t>
            </a:r>
            <a:r>
              <a:rPr lang="en-AU" sz="32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</a:t>
            </a: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sentence.</a:t>
            </a:r>
          </a:p>
          <a:p>
            <a:pPr algn="ctr"/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M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y teacher is a girl.</a:t>
            </a:r>
            <a:endParaRPr lang="en-AU" sz="2000" b="1" dirty="0"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6229" y="6610872"/>
            <a:ext cx="6798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latin typeface="Rochester" panose="02000504000000020002" pitchFamily="2" charset="0"/>
              </a:rPr>
              <a:t>Created by Leanne Williamson, adapted from Steph Westwood’s work </a:t>
            </a:r>
            <a:r>
              <a:rPr lang="en-AU" sz="1400" dirty="0">
                <a:latin typeface="Rochester" panose="02000504000000020002" pitchFamily="2" charset="0"/>
              </a:rPr>
              <a:t>2017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02516" y="1957568"/>
            <a:ext cx="3911275" cy="2308324"/>
            <a:chOff x="135587" y="2019951"/>
            <a:chExt cx="4618155" cy="1904308"/>
          </a:xfrm>
        </p:grpSpPr>
        <p:sp>
          <p:nvSpPr>
            <p:cNvPr id="14" name="TextBox 13"/>
            <p:cNvSpPr txBox="1"/>
            <p:nvPr/>
          </p:nvSpPr>
          <p:spPr>
            <a:xfrm>
              <a:off x="809983" y="2019951"/>
              <a:ext cx="3943759" cy="1904308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AU" sz="3600" dirty="0" smtClean="0">
                  <a:latin typeface="FSFFatBottom" panose="02000603000000000000" pitchFamily="2" charset="0"/>
                  <a:ea typeface="FSFFatBottom" panose="02000603000000000000" pitchFamily="2" charset="0"/>
                </a:rPr>
                <a:t>Check that you have </a:t>
              </a:r>
              <a:r>
                <a:rPr lang="en-AU" sz="3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SFFatBottom" panose="02000603000000000000" pitchFamily="2" charset="0"/>
                  <a:ea typeface="FSFFatBottom" panose="02000603000000000000" pitchFamily="2" charset="0"/>
                </a:rPr>
                <a:t>capital letters</a:t>
              </a:r>
              <a:r>
                <a:rPr lang="en-AU" sz="3600" dirty="0" smtClean="0">
                  <a:latin typeface="FSFFatBottom" panose="02000603000000000000" pitchFamily="2" charset="0"/>
                  <a:ea typeface="FSFFatBottom" panose="02000603000000000000" pitchFamily="2" charset="0"/>
                </a:rPr>
                <a:t> in all the right spots.</a:t>
              </a:r>
              <a:endParaRPr lang="en-AU" sz="3600" dirty="0">
                <a:latin typeface="FSFFatBottom" panose="02000603000000000000" pitchFamily="2" charset="0"/>
                <a:ea typeface="FSFFatBottom" panose="02000603000000000000" pitchFamily="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5587" y="2440874"/>
              <a:ext cx="1348792" cy="1348792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3735659" y="2708093"/>
            <a:ext cx="54432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55000"/>
              <a:buFont typeface="Wingdings" panose="05000000000000000000" pitchFamily="2" charset="2"/>
              <a:buChar char="v"/>
            </a:pP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Proper Nouns- </a:t>
            </a:r>
            <a:r>
              <a:rPr lang="en-AU" sz="32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the names of people, places, things.</a:t>
            </a:r>
          </a:p>
          <a:p>
            <a:pPr>
              <a:buSzPct val="55000"/>
            </a:pP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S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tephanie saw 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M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r 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P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ope at 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M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acarthur 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S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quare on 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S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aturday</a:t>
            </a:r>
            <a:r>
              <a:rPr lang="en-A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undationRegular" panose="00000400000000000000" pitchFamily="2" charset="0"/>
                <a:ea typeface="FSFFatBottom" panose="02000603000000000000" pitchFamily="2" charset="0"/>
              </a:rPr>
              <a:t>.</a:t>
            </a:r>
            <a:endParaRPr lang="en-A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7904" y="4581128"/>
            <a:ext cx="54432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55000"/>
              <a:buFont typeface="Wingdings" panose="05000000000000000000" pitchFamily="2" charset="2"/>
              <a:buChar char="v"/>
            </a:pPr>
            <a:r>
              <a:rPr lang="en-AU" sz="32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When</a:t>
            </a: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‘I’ </a:t>
            </a:r>
            <a:r>
              <a:rPr lang="en-AU" sz="32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is by itself</a:t>
            </a: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.</a:t>
            </a:r>
          </a:p>
          <a:p>
            <a:pPr algn="ctr">
              <a:buSzPct val="55000"/>
            </a:pP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E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mma and 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I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went to the shops.</a:t>
            </a:r>
            <a:endParaRPr lang="en-AU" sz="2000" b="1" dirty="0"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pic>
        <p:nvPicPr>
          <p:cNvPr id="18" name="Picture 17" descr="Image result for blue bird clipart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0" b="17250"/>
          <a:stretch/>
        </p:blipFill>
        <p:spPr bwMode="auto">
          <a:xfrm>
            <a:off x="7355906" y="633595"/>
            <a:ext cx="410210" cy="361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007" y="915377"/>
            <a:ext cx="302644" cy="26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26533" y="0"/>
            <a:ext cx="1917466" cy="11843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415154"/>
            <a:ext cx="9144000" cy="1326214"/>
            <a:chOff x="0" y="4622228"/>
            <a:chExt cx="13313328" cy="17502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626951"/>
              <a:ext cx="4437776" cy="17455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7776" y="4622228"/>
              <a:ext cx="4437776" cy="17455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5552" y="4622228"/>
              <a:ext cx="4437776" cy="1745524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98442" y="496996"/>
            <a:ext cx="6480721" cy="1015663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en-A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SFFatBottom" panose="02000603000000000000" pitchFamily="2" charset="0"/>
                <a:ea typeface="FSFFatBottom" panose="02000603000000000000" pitchFamily="2" charset="0"/>
              </a:rPr>
              <a:t>Spelling-</a:t>
            </a:r>
            <a:endParaRPr lang="en-A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07904" y="1511292"/>
            <a:ext cx="53285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55000"/>
              <a:buFont typeface="Wingdings" panose="05000000000000000000" pitchFamily="2" charset="2"/>
              <a:buChar char="v"/>
            </a:pPr>
            <a:r>
              <a:rPr lang="en-AU" sz="3200" b="1" dirty="0" smtClean="0">
                <a:latin typeface="FoundationRegular" panose="00000400000000000000" pitchFamily="2" charset="0"/>
              </a:rPr>
              <a:t>Circle the words which you do not think are spelt correctly. </a:t>
            </a:r>
          </a:p>
          <a:p>
            <a:pPr algn="ctr">
              <a:buSzPct val="55000"/>
            </a:pPr>
            <a:r>
              <a:rPr lang="en-AU" sz="3200" b="1" dirty="0">
                <a:latin typeface="FoundationRegular" panose="00000400000000000000" pitchFamily="2" charset="0"/>
              </a:rPr>
              <a:t> </a:t>
            </a:r>
            <a:r>
              <a:rPr lang="en-AU" sz="2000" b="1" dirty="0" smtClean="0">
                <a:latin typeface="FoundationRegular" panose="00000400000000000000" pitchFamily="2" charset="0"/>
              </a:rPr>
              <a:t>I </a:t>
            </a:r>
            <a:r>
              <a:rPr lang="en-AU" sz="2000" b="1" dirty="0" err="1" smtClean="0">
                <a:latin typeface="FoundationRegular" panose="00000400000000000000" pitchFamily="2" charset="0"/>
              </a:rPr>
              <a:t>whent</a:t>
            </a:r>
            <a:r>
              <a:rPr lang="en-AU" sz="2000" b="1" dirty="0" smtClean="0">
                <a:latin typeface="FoundationRegular" panose="00000400000000000000" pitchFamily="2" charset="0"/>
              </a:rPr>
              <a:t> to the shops to buy some milk</a:t>
            </a:r>
            <a:r>
              <a:rPr lang="en-AU" sz="2000" dirty="0" smtClean="0">
                <a:latin typeface="FoundationRegular" panose="00000400000000000000" pitchFamily="2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6229" y="6610872"/>
            <a:ext cx="6798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latin typeface="Rochester" panose="02000504000000020002" pitchFamily="2" charset="0"/>
              </a:rPr>
              <a:t>Created by Leanne Williamson, adapted from Steph Westwood’s work </a:t>
            </a:r>
            <a:r>
              <a:rPr lang="en-AU" sz="1400" dirty="0">
                <a:latin typeface="Rochester" panose="02000504000000020002" pitchFamily="2" charset="0"/>
              </a:rPr>
              <a:t>2017</a:t>
            </a:r>
          </a:p>
        </p:txBody>
      </p:sp>
      <p:sp>
        <p:nvSpPr>
          <p:cNvPr id="3" name="Oval 2"/>
          <p:cNvSpPr/>
          <p:nvPr/>
        </p:nvSpPr>
        <p:spPr>
          <a:xfrm>
            <a:off x="4932040" y="2636912"/>
            <a:ext cx="57606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02516" y="1957568"/>
            <a:ext cx="3911275" cy="2145176"/>
            <a:chOff x="135587" y="2019951"/>
            <a:chExt cx="4618155" cy="1769715"/>
          </a:xfrm>
        </p:grpSpPr>
        <p:sp>
          <p:nvSpPr>
            <p:cNvPr id="14" name="TextBox 13"/>
            <p:cNvSpPr txBox="1"/>
            <p:nvPr/>
          </p:nvSpPr>
          <p:spPr>
            <a:xfrm>
              <a:off x="809983" y="2019951"/>
              <a:ext cx="3943759" cy="1447274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AU" sz="3600" dirty="0" smtClean="0">
                  <a:latin typeface="FSFFatBottom" panose="02000603000000000000" pitchFamily="2" charset="0"/>
                  <a:ea typeface="FSFFatBottom" panose="02000603000000000000" pitchFamily="2" charset="0"/>
                </a:rPr>
                <a:t>Check that your </a:t>
              </a:r>
              <a:r>
                <a:rPr lang="en-AU" sz="3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SFFatBottom" panose="02000603000000000000" pitchFamily="2" charset="0"/>
                  <a:ea typeface="FSFFatBottom" panose="02000603000000000000" pitchFamily="2" charset="0"/>
                </a:rPr>
                <a:t>spelling</a:t>
              </a:r>
              <a:r>
                <a:rPr lang="en-AU" sz="3600" dirty="0" smtClean="0">
                  <a:solidFill>
                    <a:srgbClr val="1CA0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SFFatBottom" panose="02000603000000000000" pitchFamily="2" charset="0"/>
                  <a:ea typeface="FSFFatBottom" panose="02000603000000000000" pitchFamily="2" charset="0"/>
                </a:rPr>
                <a:t> </a:t>
              </a:r>
              <a:r>
                <a:rPr lang="en-AU" sz="3600" dirty="0" smtClean="0">
                  <a:latin typeface="FSFFatBottom" panose="02000603000000000000" pitchFamily="2" charset="0"/>
                  <a:ea typeface="FSFFatBottom" panose="02000603000000000000" pitchFamily="2" charset="0"/>
                </a:rPr>
                <a:t>looks  right.</a:t>
              </a:r>
              <a:endParaRPr lang="en-AU" sz="3600" dirty="0">
                <a:latin typeface="FSFFatBottom" panose="02000603000000000000" pitchFamily="2" charset="0"/>
                <a:ea typeface="FSFFatBottom" panose="02000603000000000000" pitchFamily="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5587" y="2440874"/>
              <a:ext cx="1348792" cy="1348792"/>
            </a:xfrm>
            <a:prstGeom prst="rect">
              <a:avLst/>
            </a:prstGeom>
          </p:spPr>
        </p:pic>
      </p:grpSp>
      <p:sp>
        <p:nvSpPr>
          <p:cNvPr id="18" name="Rectangle 17"/>
          <p:cNvSpPr/>
          <p:nvPr/>
        </p:nvSpPr>
        <p:spPr>
          <a:xfrm>
            <a:off x="3808759" y="3233352"/>
            <a:ext cx="53285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55000"/>
              <a:buFont typeface="Wingdings" panose="05000000000000000000" pitchFamily="2" charset="2"/>
              <a:buChar char="v"/>
            </a:pPr>
            <a:r>
              <a:rPr lang="en-AU" sz="3200" b="1" dirty="0" smtClean="0">
                <a:solidFill>
                  <a:schemeClr val="tx1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Check and correct your spelling by using a </a:t>
            </a:r>
            <a:r>
              <a:rPr lang="en-A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dictionary</a:t>
            </a:r>
            <a:r>
              <a:rPr lang="en-AU" sz="3200" b="1" dirty="0" smtClean="0">
                <a:ln>
                  <a:solidFill>
                    <a:srgbClr val="1CA08A"/>
                  </a:solidFill>
                </a:ln>
                <a:solidFill>
                  <a:srgbClr val="1CA08A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 </a:t>
            </a:r>
            <a:r>
              <a:rPr lang="en-AU" sz="3200" b="1" dirty="0" smtClean="0">
                <a:solidFill>
                  <a:schemeClr val="tx1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or the </a:t>
            </a:r>
            <a:r>
              <a:rPr lang="en-AU" sz="3600" b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word wall</a:t>
            </a:r>
            <a:r>
              <a:rPr lang="en-AU" sz="36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.</a:t>
            </a:r>
          </a:p>
          <a:p>
            <a:pPr>
              <a:buSzPct val="55000"/>
            </a:pPr>
            <a:r>
              <a:rPr lang="en-AU" sz="3200" dirty="0" smtClean="0">
                <a:solidFill>
                  <a:schemeClr val="tx1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     </a:t>
            </a:r>
            <a:r>
              <a:rPr lang="en-AU" sz="2000" b="1" dirty="0" smtClean="0">
                <a:solidFill>
                  <a:schemeClr val="tx1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went</a:t>
            </a:r>
          </a:p>
          <a:p>
            <a:pPr algn="ctr">
              <a:buSzPct val="55000"/>
            </a:pPr>
            <a:r>
              <a:rPr lang="en-AU" sz="2000" b="1" dirty="0" smtClean="0">
                <a:latin typeface="FoundationRegular" panose="00000400000000000000" pitchFamily="2" charset="0"/>
              </a:rPr>
              <a:t>I </a:t>
            </a:r>
            <a:r>
              <a:rPr lang="en-AU" sz="2000" b="1" dirty="0" err="1" smtClean="0">
                <a:latin typeface="FoundationRegular" panose="00000400000000000000" pitchFamily="2" charset="0"/>
              </a:rPr>
              <a:t>whent</a:t>
            </a:r>
            <a:r>
              <a:rPr lang="en-AU" sz="2000" b="1" dirty="0" smtClean="0">
                <a:latin typeface="FoundationRegular" panose="00000400000000000000" pitchFamily="2" charset="0"/>
              </a:rPr>
              <a:t> to the shops to buy some milk</a:t>
            </a:r>
            <a:r>
              <a:rPr lang="en-AU" sz="2000" dirty="0" smtClean="0">
                <a:latin typeface="FoundationRegular" panose="00000400000000000000" pitchFamily="2" charset="0"/>
              </a:rPr>
              <a:t>.</a:t>
            </a:r>
          </a:p>
        </p:txBody>
      </p:sp>
      <p:pic>
        <p:nvPicPr>
          <p:cNvPr id="19" name="Picture 18" descr="Image result for blue bird clipart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0" b="17250"/>
          <a:stretch/>
        </p:blipFill>
        <p:spPr bwMode="auto">
          <a:xfrm>
            <a:off x="7355906" y="633595"/>
            <a:ext cx="410210" cy="361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007" y="915377"/>
            <a:ext cx="302644" cy="26893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4932040" y="5301208"/>
            <a:ext cx="576064" cy="4178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468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26533" y="0"/>
            <a:ext cx="1917466" cy="11843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415154"/>
            <a:ext cx="9144000" cy="1326214"/>
            <a:chOff x="0" y="4622228"/>
            <a:chExt cx="13313328" cy="17502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626951"/>
              <a:ext cx="4437776" cy="17455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7776" y="4622228"/>
              <a:ext cx="4437776" cy="17455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5552" y="4622228"/>
              <a:ext cx="4437776" cy="1745524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98442" y="496996"/>
            <a:ext cx="6480721" cy="1015663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en-AU" sz="6000" dirty="0" smtClean="0">
                <a:solidFill>
                  <a:srgbClr val="FF0000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Punctuation</a:t>
            </a:r>
            <a:r>
              <a:rPr lang="en-A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SFFatBottom" panose="02000603000000000000" pitchFamily="2" charset="0"/>
                <a:ea typeface="FSFFatBottom" panose="02000603000000000000" pitchFamily="2" charset="0"/>
              </a:rPr>
              <a:t>-</a:t>
            </a:r>
            <a:endParaRPr lang="en-A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98268" y="1418959"/>
            <a:ext cx="4817739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SzPct val="55000"/>
            </a:pPr>
            <a:r>
              <a:rPr lang="en-AU" sz="3200" b="1" dirty="0" smtClean="0">
                <a:latin typeface="FoundationRegular" panose="00000400000000000000" pitchFamily="2" charset="0"/>
              </a:rPr>
              <a:t>Does every sentence end with the correct punctuation mark?  </a:t>
            </a:r>
            <a:endParaRPr lang="en-AU" sz="2000" dirty="0" smtClean="0">
              <a:latin typeface="FoundationRegular" panose="000004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6229" y="6610872"/>
            <a:ext cx="6798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latin typeface="Rochester" panose="02000504000000020002" pitchFamily="2" charset="0"/>
              </a:rPr>
              <a:t>Created by Leanne Williamson, adapted from Steph Westwood’s work </a:t>
            </a:r>
            <a:r>
              <a:rPr lang="en-AU" sz="1400" dirty="0">
                <a:latin typeface="Rochester" panose="02000504000000020002" pitchFamily="2" charset="0"/>
              </a:rPr>
              <a:t>2017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02516" y="1957568"/>
            <a:ext cx="3666404" cy="2862322"/>
            <a:chOff x="135587" y="2019951"/>
            <a:chExt cx="4318572" cy="2361342"/>
          </a:xfrm>
        </p:grpSpPr>
        <p:sp>
          <p:nvSpPr>
            <p:cNvPr id="14" name="TextBox 13"/>
            <p:cNvSpPr txBox="1"/>
            <p:nvPr/>
          </p:nvSpPr>
          <p:spPr>
            <a:xfrm>
              <a:off x="809982" y="2019951"/>
              <a:ext cx="3644177" cy="2361342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AU" sz="3600" dirty="0" smtClean="0">
                  <a:latin typeface="FSFFatBottom" panose="02000603000000000000" pitchFamily="2" charset="0"/>
                  <a:ea typeface="FSFFatBottom" panose="02000603000000000000" pitchFamily="2" charset="0"/>
                </a:rPr>
                <a:t>Check that your sentences have been </a:t>
              </a:r>
              <a:r>
                <a:rPr lang="en-AU" sz="3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SFFatBottom" panose="02000603000000000000" pitchFamily="2" charset="0"/>
                  <a:ea typeface="FSFFatBottom" panose="02000603000000000000" pitchFamily="2" charset="0"/>
                </a:rPr>
                <a:t>punctuated</a:t>
              </a:r>
              <a:r>
                <a:rPr lang="en-AU" sz="3600" dirty="0" smtClean="0">
                  <a:solidFill>
                    <a:srgbClr val="1CA0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SFFatBottom" panose="02000603000000000000" pitchFamily="2" charset="0"/>
                  <a:ea typeface="FSFFatBottom" panose="02000603000000000000" pitchFamily="2" charset="0"/>
                </a:rPr>
                <a:t> </a:t>
              </a:r>
              <a:r>
                <a:rPr lang="en-AU" sz="3600" dirty="0" smtClean="0">
                  <a:latin typeface="FSFFatBottom" panose="02000603000000000000" pitchFamily="2" charset="0"/>
                  <a:ea typeface="FSFFatBottom" panose="02000603000000000000" pitchFamily="2" charset="0"/>
                </a:rPr>
                <a:t>correctly.</a:t>
              </a:r>
              <a:endParaRPr lang="en-AU" sz="3600" dirty="0">
                <a:latin typeface="FSFFatBottom" panose="02000603000000000000" pitchFamily="2" charset="0"/>
                <a:ea typeface="FSFFatBottom" panose="02000603000000000000" pitchFamily="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5587" y="2440874"/>
              <a:ext cx="1348792" cy="1348792"/>
            </a:xfrm>
            <a:prstGeom prst="rect">
              <a:avLst/>
            </a:prstGeom>
          </p:spPr>
        </p:pic>
      </p:grpSp>
      <p:pic>
        <p:nvPicPr>
          <p:cNvPr id="19" name="Picture 18" descr="Image result for blue bird clipart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0" b="17250"/>
          <a:stretch/>
        </p:blipFill>
        <p:spPr bwMode="auto">
          <a:xfrm>
            <a:off x="7355906" y="633595"/>
            <a:ext cx="410210" cy="361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007" y="915377"/>
            <a:ext cx="302644" cy="26893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576340" y="2533084"/>
            <a:ext cx="54432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55000"/>
              <a:buFont typeface="Wingdings" panose="05000000000000000000" pitchFamily="2" charset="2"/>
              <a:buChar char="v"/>
            </a:pP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Question Marks </a:t>
            </a:r>
            <a:r>
              <a:rPr lang="en-AU" sz="32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?</a:t>
            </a: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– </a:t>
            </a:r>
            <a:r>
              <a:rPr lang="en-AU" sz="32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are used at the end of sentences asking questions </a:t>
            </a:r>
          </a:p>
          <a:p>
            <a:pPr algn="ctr">
              <a:buSzPct val="55000"/>
            </a:pP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Did you finish your work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?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</a:t>
            </a:r>
            <a:endParaRPr lang="en-AU" sz="2000" b="1" dirty="0"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28739" y="4123087"/>
            <a:ext cx="54432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55000"/>
              <a:buFont typeface="Wingdings" panose="05000000000000000000" pitchFamily="2" charset="2"/>
              <a:buChar char="v"/>
            </a:pP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Full Stop </a:t>
            </a:r>
            <a:r>
              <a:rPr lang="en-AU" sz="4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.</a:t>
            </a:r>
            <a:r>
              <a:rPr lang="en-AU" sz="32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– </a:t>
            </a:r>
            <a:r>
              <a:rPr lang="en-AU" sz="32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are used at the end of  a telling sentence</a:t>
            </a:r>
          </a:p>
          <a:p>
            <a:pPr algn="ctr">
              <a:buSzPct val="55000"/>
            </a:pP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I go to school</a:t>
            </a:r>
            <a:r>
              <a:rPr lang="en-AU" sz="32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.</a:t>
            </a:r>
            <a:endParaRPr lang="en-AU" sz="3200" b="1" dirty="0">
              <a:solidFill>
                <a:srgbClr val="FF0000"/>
              </a:solidFill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9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226533" y="0"/>
            <a:ext cx="1917466" cy="118431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5805264"/>
            <a:ext cx="9144000" cy="936104"/>
            <a:chOff x="0" y="4622228"/>
            <a:chExt cx="13313328" cy="17502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626951"/>
              <a:ext cx="4437776" cy="17455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7776" y="4622228"/>
              <a:ext cx="4437776" cy="174552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75552" y="4622228"/>
              <a:ext cx="4437776" cy="1745524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-16229" y="6610872"/>
            <a:ext cx="6798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latin typeface="Rochester" panose="02000504000000020002" pitchFamily="2" charset="0"/>
              </a:rPr>
              <a:t>Created by Leanne Williamson, adapted from Steph Westwood’s work </a:t>
            </a:r>
            <a:r>
              <a:rPr lang="en-AU" sz="1400" dirty="0">
                <a:latin typeface="Rochester" panose="02000504000000020002" pitchFamily="2" charset="0"/>
              </a:rPr>
              <a:t>2017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102516" y="1957568"/>
            <a:ext cx="3018333" cy="3416320"/>
            <a:chOff x="135587" y="2019951"/>
            <a:chExt cx="3555224" cy="2818376"/>
          </a:xfrm>
        </p:grpSpPr>
        <p:sp>
          <p:nvSpPr>
            <p:cNvPr id="14" name="TextBox 13"/>
            <p:cNvSpPr txBox="1"/>
            <p:nvPr/>
          </p:nvSpPr>
          <p:spPr>
            <a:xfrm>
              <a:off x="809982" y="2019951"/>
              <a:ext cx="2880829" cy="2818376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AU" sz="3600" dirty="0" smtClean="0">
                  <a:latin typeface="FSFFatBottom" panose="02000603000000000000" pitchFamily="2" charset="0"/>
                  <a:ea typeface="FSFFatBottom" panose="02000603000000000000" pitchFamily="2" charset="0"/>
                </a:rPr>
                <a:t>Check that your sentences have been </a:t>
              </a:r>
              <a:r>
                <a:rPr lang="en-AU" sz="3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SFFatBottom" panose="02000603000000000000" pitchFamily="2" charset="0"/>
                  <a:ea typeface="FSFFatBottom" panose="02000603000000000000" pitchFamily="2" charset="0"/>
                </a:rPr>
                <a:t>punctuated</a:t>
              </a:r>
              <a:r>
                <a:rPr lang="en-AU" sz="3600" dirty="0" smtClean="0">
                  <a:solidFill>
                    <a:srgbClr val="1CA08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SFFatBottom" panose="02000603000000000000" pitchFamily="2" charset="0"/>
                  <a:ea typeface="FSFFatBottom" panose="02000603000000000000" pitchFamily="2" charset="0"/>
                </a:rPr>
                <a:t> </a:t>
              </a:r>
              <a:r>
                <a:rPr lang="en-AU" sz="3600" dirty="0" smtClean="0">
                  <a:latin typeface="FSFFatBottom" panose="02000603000000000000" pitchFamily="2" charset="0"/>
                  <a:ea typeface="FSFFatBottom" panose="02000603000000000000" pitchFamily="2" charset="0"/>
                </a:rPr>
                <a:t>correctly.</a:t>
              </a:r>
              <a:endParaRPr lang="en-AU" sz="3600" dirty="0">
                <a:latin typeface="FSFFatBottom" panose="02000603000000000000" pitchFamily="2" charset="0"/>
                <a:ea typeface="FSFFatBottom" panose="02000603000000000000" pitchFamily="2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5587" y="2440874"/>
              <a:ext cx="1348792" cy="1348792"/>
            </a:xfrm>
            <a:prstGeom prst="rect">
              <a:avLst/>
            </a:prstGeom>
          </p:spPr>
        </p:pic>
      </p:grpSp>
      <p:pic>
        <p:nvPicPr>
          <p:cNvPr id="19" name="Picture 18" descr="Image result for blue bird clipart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0" b="17250"/>
          <a:stretch/>
        </p:blipFill>
        <p:spPr bwMode="auto">
          <a:xfrm>
            <a:off x="7355906" y="633595"/>
            <a:ext cx="410210" cy="361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6007" y="915377"/>
            <a:ext cx="302644" cy="26893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50045" y="1061076"/>
            <a:ext cx="606860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55000"/>
              <a:buFont typeface="Wingdings" panose="05000000000000000000" pitchFamily="2" charset="2"/>
              <a:buChar char="v"/>
            </a:pPr>
            <a:r>
              <a:rPr lang="en-AU" sz="3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Exclamation Marks </a:t>
            </a:r>
            <a:r>
              <a:rPr lang="en-AU" sz="3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!</a:t>
            </a:r>
            <a:r>
              <a:rPr lang="en-AU" sz="3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– </a:t>
            </a:r>
            <a:r>
              <a:rPr lang="en-AU" sz="30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are used at the ends of telling sentences that show surprise or excitement</a:t>
            </a:r>
            <a:r>
              <a:rPr lang="en-AU" sz="32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.  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Look out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!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</a:t>
            </a:r>
            <a:endParaRPr lang="en-AU" sz="2000" b="1" dirty="0"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850045" y="2779182"/>
            <a:ext cx="6002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55000"/>
              <a:buFont typeface="Wingdings" panose="05000000000000000000" pitchFamily="2" charset="2"/>
              <a:buChar char="v"/>
            </a:pPr>
            <a:r>
              <a:rPr lang="en-AU" sz="3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Commas</a:t>
            </a:r>
            <a:r>
              <a:rPr lang="en-AU" sz="3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,</a:t>
            </a:r>
            <a:r>
              <a:rPr lang="en-AU" sz="3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– </a:t>
            </a:r>
            <a:r>
              <a:rPr lang="en-AU" sz="30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are used to separate words in a list. 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Mrs Williamson bought some lollies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,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rubbers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,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pencils</a:t>
            </a:r>
            <a:r>
              <a:rPr lang="en-AU" sz="2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, 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skipping ropes and bubbles for her surprise box.</a:t>
            </a:r>
            <a:endParaRPr lang="en-AU" sz="2000" b="1" dirty="0">
              <a:solidFill>
                <a:srgbClr val="FF0000"/>
              </a:solidFill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15817" y="4437112"/>
            <a:ext cx="6095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SzPct val="55000"/>
              <a:buFont typeface="Wingdings" panose="05000000000000000000" pitchFamily="2" charset="2"/>
              <a:buChar char="v"/>
            </a:pPr>
            <a:r>
              <a:rPr lang="en-AU" sz="3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Speech Marks </a:t>
            </a:r>
            <a:r>
              <a:rPr lang="en-AU" sz="30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“ “</a:t>
            </a:r>
            <a:r>
              <a:rPr lang="en-AU" sz="3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– </a:t>
            </a:r>
            <a:r>
              <a:rPr lang="en-AU" sz="3000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go around words to show what someone is saying.  </a:t>
            </a:r>
          </a:p>
          <a:p>
            <a:pPr algn="ctr">
              <a:buSzPct val="55000"/>
            </a:pPr>
            <a:r>
              <a:rPr lang="en-AU" sz="28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“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Bring me your book,</a:t>
            </a:r>
            <a:r>
              <a:rPr lang="en-AU" sz="2800" b="1" dirty="0" smtClean="0">
                <a:solidFill>
                  <a:srgbClr val="FF0000"/>
                </a:solidFill>
                <a:latin typeface="FoundationRegular" panose="00000400000000000000" pitchFamily="2" charset="0"/>
                <a:ea typeface="FSFFatBottom" panose="02000603000000000000" pitchFamily="2" charset="0"/>
              </a:rPr>
              <a:t>”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 said Miss </a:t>
            </a:r>
            <a:r>
              <a:rPr lang="en-AU" sz="2000" b="1" dirty="0" err="1" smtClean="0">
                <a:latin typeface="FoundationRegular" panose="00000400000000000000" pitchFamily="2" charset="0"/>
                <a:ea typeface="FSFFatBottom" panose="02000603000000000000" pitchFamily="2" charset="0"/>
              </a:rPr>
              <a:t>Moisy</a:t>
            </a:r>
            <a:r>
              <a:rPr lang="en-AU" sz="2000" b="1" dirty="0" smtClean="0">
                <a:latin typeface="FoundationRegular" panose="00000400000000000000" pitchFamily="2" charset="0"/>
                <a:ea typeface="FSFFatBottom" panose="02000603000000000000" pitchFamily="2" charset="0"/>
              </a:rPr>
              <a:t>. </a:t>
            </a:r>
            <a:endParaRPr lang="en-AU" sz="2000" b="1" dirty="0"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607" y="168647"/>
            <a:ext cx="7965777" cy="1015663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r>
              <a:rPr lang="en-AU" sz="6000" dirty="0" smtClean="0">
                <a:solidFill>
                  <a:srgbClr val="FF0000"/>
                </a:solidFill>
                <a:latin typeface="FSFFatBottom" panose="02000603000000000000" pitchFamily="2" charset="0"/>
                <a:ea typeface="FSFFatBottom" panose="02000603000000000000" pitchFamily="2" charset="0"/>
              </a:rPr>
              <a:t>Punctuation continued</a:t>
            </a:r>
            <a:r>
              <a:rPr lang="en-A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SFFatBottom" panose="02000603000000000000" pitchFamily="2" charset="0"/>
                <a:ea typeface="FSFFatBottom" panose="02000603000000000000" pitchFamily="2" charset="0"/>
              </a:rPr>
              <a:t>-</a:t>
            </a:r>
            <a:endParaRPr lang="en-A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undationRegular" panose="00000400000000000000" pitchFamily="2" charset="0"/>
              <a:ea typeface="FSFFatBottom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4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B7DDE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339</Words>
  <Application>Microsoft Office PowerPoint</Application>
  <PresentationFormat>On-screen Show (4:3)</PresentationFormat>
  <Paragraphs>35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</dc:creator>
  <cp:lastModifiedBy>Stephanie</cp:lastModifiedBy>
  <cp:revision>18</cp:revision>
  <dcterms:created xsi:type="dcterms:W3CDTF">2017-07-15T00:21:04Z</dcterms:created>
  <dcterms:modified xsi:type="dcterms:W3CDTF">2018-07-12T01:57:38Z</dcterms:modified>
</cp:coreProperties>
</file>